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4" r:id="rId4"/>
    <p:sldId id="263" r:id="rId5"/>
    <p:sldId id="260" r:id="rId6"/>
    <p:sldId id="259" r:id="rId7"/>
    <p:sldId id="262" r:id="rId8"/>
    <p:sldId id="261" r:id="rId9"/>
    <p:sldId id="266" r:id="rId10"/>
    <p:sldId id="269" r:id="rId11"/>
    <p:sldId id="270" r:id="rId12"/>
    <p:sldId id="268" r:id="rId13"/>
    <p:sldId id="271" r:id="rId14"/>
    <p:sldId id="272" r:id="rId15"/>
    <p:sldId id="273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BE372-27A0-43CB-BF23-9BA8E72DAA87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3F170-71D0-47CA-AC4A-1D700DD3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1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3F170-71D0-47CA-AC4A-1D700DD34F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7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0D4F-D2CE-4530-82CE-3617D6F3BC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629C-7693-48EA-B9C6-30D21B69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5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0D4F-D2CE-4530-82CE-3617D6F3BC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629C-7693-48EA-B9C6-30D21B69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1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0D4F-D2CE-4530-82CE-3617D6F3BC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629C-7693-48EA-B9C6-30D21B69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4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0D4F-D2CE-4530-82CE-3617D6F3BC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629C-7693-48EA-B9C6-30D21B69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3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0D4F-D2CE-4530-82CE-3617D6F3BC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629C-7693-48EA-B9C6-30D21B69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5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0D4F-D2CE-4530-82CE-3617D6F3BC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629C-7693-48EA-B9C6-30D21B69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2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0D4F-D2CE-4530-82CE-3617D6F3BC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629C-7693-48EA-B9C6-30D21B69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0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0D4F-D2CE-4530-82CE-3617D6F3BC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629C-7693-48EA-B9C6-30D21B69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5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0D4F-D2CE-4530-82CE-3617D6F3BC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629C-7693-48EA-B9C6-30D21B69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1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0D4F-D2CE-4530-82CE-3617D6F3BC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629C-7693-48EA-B9C6-30D21B69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0D4F-D2CE-4530-82CE-3617D6F3BC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629C-7693-48EA-B9C6-30D21B69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5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90D4F-D2CE-4530-82CE-3617D6F3BC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629C-7693-48EA-B9C6-30D21B69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162" y="450724"/>
            <a:ext cx="8957883" cy="900646"/>
          </a:xfrm>
        </p:spPr>
        <p:txBody>
          <a:bodyPr>
            <a:normAutofit/>
          </a:bodyPr>
          <a:lstStyle/>
          <a:p>
            <a:r>
              <a:rPr lang="en-US" sz="5000" dirty="0" smtClean="0"/>
              <a:t>Port Susan Bay: A Change Analysis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787" y="5053982"/>
            <a:ext cx="6684021" cy="982676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Stream Channel Geomorphology and Marsh Classification from 1947 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2013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36813" y="6271328"/>
            <a:ext cx="298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James McArdle (June 3, 2014)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97" y="1297676"/>
            <a:ext cx="6858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5073" y="4901845"/>
            <a:ext cx="2057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 Credit: TNC (Bridget Besaw)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40" y="153156"/>
            <a:ext cx="4037926" cy="634131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4" y="153156"/>
            <a:ext cx="3885107" cy="63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0" y="275129"/>
            <a:ext cx="8900080" cy="6012382"/>
          </a:xfrm>
        </p:spPr>
      </p:pic>
    </p:spTree>
    <p:extLst>
      <p:ext uri="{BB962C8B-B14F-4D97-AF65-F5344CB8AC3E}">
        <p14:creationId xmlns:p14="http://schemas.microsoft.com/office/powerpoint/2010/main" val="41000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8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Continued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" y="1043873"/>
            <a:ext cx="8987554" cy="3625231"/>
          </a:xfrm>
        </p:spPr>
      </p:pic>
      <p:sp>
        <p:nvSpPr>
          <p:cNvPr id="5" name="TextBox 4"/>
          <p:cNvSpPr txBox="1"/>
          <p:nvPr/>
        </p:nvSpPr>
        <p:spPr>
          <a:xfrm>
            <a:off x="153749" y="4830945"/>
            <a:ext cx="8912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Zone B experienced the most low marsh growth at the expense of water loss and tide flat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Zone E experienced the most high marsh growth mainly at the expense of low marsh and water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47" y="4491950"/>
            <a:ext cx="3714573" cy="2232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479" y="4491950"/>
            <a:ext cx="3706319" cy="22277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01" y="35820"/>
            <a:ext cx="3706319" cy="2223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480" y="35820"/>
            <a:ext cx="3706319" cy="222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413" y="2259612"/>
            <a:ext cx="3713978" cy="2232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4072" y="2254180"/>
            <a:ext cx="3706319" cy="22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1379"/>
            <a:ext cx="7886700" cy="5573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 and Further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8745"/>
            <a:ext cx="7886700" cy="5254470"/>
          </a:xfrm>
        </p:spPr>
        <p:txBody>
          <a:bodyPr>
            <a:normAutofit/>
          </a:bodyPr>
          <a:lstStyle/>
          <a:p>
            <a:r>
              <a:rPr lang="en-US" dirty="0" smtClean="0"/>
              <a:t>With a larger sample size, a better understanding of relationships between stream migration, stream sinuosity, and marsh development could be reached</a:t>
            </a:r>
          </a:p>
          <a:p>
            <a:pPr lvl="1"/>
            <a:r>
              <a:rPr lang="en-US" dirty="0" smtClean="0"/>
              <a:t>The data available very loosely indicates stream channel migration leads to an increase of low marsh and a decrease of high marsh</a:t>
            </a:r>
          </a:p>
          <a:p>
            <a:pPr lvl="2"/>
            <a:r>
              <a:rPr lang="en-US" dirty="0" smtClean="0"/>
              <a:t>Low marsh growth could be a result of increased sediment load</a:t>
            </a:r>
          </a:p>
          <a:p>
            <a:pPr lvl="2"/>
            <a:r>
              <a:rPr lang="en-US" dirty="0" smtClean="0"/>
              <a:t>High marsh decrease could be a result of elevation loss due to stream erosion</a:t>
            </a:r>
          </a:p>
          <a:p>
            <a:pPr lvl="1"/>
            <a:r>
              <a:rPr lang="en-US" dirty="0" smtClean="0"/>
              <a:t>Evaluate the role of volume and speed of water within a channel, the channel width and elevation of surrounding marsh in estuary development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2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8171"/>
          </a:xfrm>
        </p:spPr>
        <p:txBody>
          <a:bodyPr/>
          <a:lstStyle/>
          <a:p>
            <a:r>
              <a:rPr lang="en-US" dirty="0" smtClean="0"/>
              <a:t>Further Analysis and Conclusion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50" y="1153297"/>
            <a:ext cx="78867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With minor adjustments the methods could be used for further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Increased accuracy for classifications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Perform and Accuracy Assessment with Ground Truth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Larger sample size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More stream channels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Not just distributary channels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Include blind tidal channels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Locate corresponding channels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Methods may include using multiple datasets with more years to better track stream </a:t>
            </a:r>
            <a:r>
              <a:rPr lang="en-US" dirty="0" smtClean="0"/>
              <a:t>location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Evaluating </a:t>
            </a:r>
            <a:r>
              <a:rPr lang="en-US" dirty="0"/>
              <a:t>shorter time spans other than </a:t>
            </a:r>
            <a:endParaRPr lang="en-US" dirty="0" smtClean="0"/>
          </a:p>
          <a:p>
            <a:pPr lvl="3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Overall </a:t>
            </a:r>
            <a:r>
              <a:rPr lang="en-US" sz="2800" dirty="0"/>
              <a:t>the process did achieve the desired results and could be repeatable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9010"/>
            <a:ext cx="7886700" cy="703023"/>
          </a:xfrm>
        </p:spPr>
        <p:txBody>
          <a:bodyPr/>
          <a:lstStyle/>
          <a:p>
            <a:r>
              <a:rPr lang="en-US" dirty="0" smtClean="0"/>
              <a:t>Literature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2033"/>
            <a:ext cx="7886700" cy="5454032"/>
          </a:xfrm>
        </p:spPr>
        <p:txBody>
          <a:bodyPr>
            <a:noAutofit/>
          </a:bodyPr>
          <a:lstStyle/>
          <a:p>
            <a:r>
              <a:rPr lang="en-US" sz="1600" dirty="0"/>
              <a:t>Hood , W. G. (2006). A conceptual model of depositional, rather than erosional, tidal channel development in the rapidly </a:t>
            </a:r>
            <a:r>
              <a:rPr lang="en-US" sz="1600" dirty="0" err="1"/>
              <a:t>prograding</a:t>
            </a:r>
            <a:r>
              <a:rPr lang="en-US" sz="1600" dirty="0"/>
              <a:t> </a:t>
            </a:r>
            <a:r>
              <a:rPr lang="en-US" sz="1600" dirty="0" err="1"/>
              <a:t>skagit</a:t>
            </a:r>
            <a:r>
              <a:rPr lang="en-US" sz="1600" dirty="0"/>
              <a:t> river delta (</a:t>
            </a:r>
            <a:r>
              <a:rPr lang="en-US" sz="1600" dirty="0" err="1"/>
              <a:t>washington</a:t>
            </a:r>
            <a:r>
              <a:rPr lang="en-US" sz="1600" dirty="0"/>
              <a:t>, </a:t>
            </a:r>
            <a:r>
              <a:rPr lang="en-US" sz="1600" dirty="0" err="1"/>
              <a:t>usa</a:t>
            </a:r>
            <a:r>
              <a:rPr lang="en-US" sz="1600" dirty="0"/>
              <a:t>). </a:t>
            </a:r>
            <a:r>
              <a:rPr lang="en-US" sz="1600" i="1" dirty="0"/>
              <a:t>Earth Surface Processes and Landforms</a:t>
            </a:r>
            <a:r>
              <a:rPr lang="en-US" sz="1600" dirty="0"/>
              <a:t>, </a:t>
            </a:r>
            <a:r>
              <a:rPr lang="en-US" sz="1600" dirty="0" err="1"/>
              <a:t>doi</a:t>
            </a:r>
            <a:r>
              <a:rPr lang="en-US" sz="1600" dirty="0"/>
              <a:t>: 10.1002/esp.1381 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r>
              <a:rPr lang="en-US" sz="1600" dirty="0"/>
              <a:t>Hood , W. G. (2002). Landscape </a:t>
            </a:r>
            <a:r>
              <a:rPr lang="en-US" sz="1600" dirty="0" err="1"/>
              <a:t>allometry</a:t>
            </a:r>
            <a:r>
              <a:rPr lang="en-US" sz="1600" dirty="0"/>
              <a:t>: from tidal channel hydraulic geometry to benthic ecology. </a:t>
            </a:r>
            <a:r>
              <a:rPr lang="en-US" sz="1600" i="1" dirty="0"/>
              <a:t>Canadian journal of fisheries and aquatic science</a:t>
            </a:r>
            <a:r>
              <a:rPr lang="en-US" sz="1600" dirty="0"/>
              <a:t>, </a:t>
            </a:r>
            <a:r>
              <a:rPr lang="en-US" sz="1600" dirty="0" err="1"/>
              <a:t>doi</a:t>
            </a:r>
            <a:r>
              <a:rPr lang="en-US" sz="1600" dirty="0"/>
              <a:t>: </a:t>
            </a:r>
            <a:r>
              <a:rPr lang="en-US" sz="1600" dirty="0" smtClean="0"/>
              <a:t>10.1139/F02-109</a:t>
            </a:r>
            <a:r>
              <a:rPr lang="en-US" sz="1600" dirty="0"/>
              <a:t> 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Montalto</a:t>
            </a:r>
            <a:r>
              <a:rPr lang="en-US" sz="1600" dirty="0" smtClean="0"/>
              <a:t> </a:t>
            </a:r>
            <a:r>
              <a:rPr lang="en-US" sz="1600" dirty="0"/>
              <a:t>, F. A., &amp; </a:t>
            </a:r>
            <a:r>
              <a:rPr lang="en-US" sz="1600" dirty="0" err="1"/>
              <a:t>Steenhuis</a:t>
            </a:r>
            <a:r>
              <a:rPr lang="en-US" sz="1600" dirty="0"/>
              <a:t>, T. S. (2004). The link between hydrology and restorations of tidal </a:t>
            </a:r>
            <a:r>
              <a:rPr lang="en-US" sz="1600" dirty="0" err="1"/>
              <a:t>marhses</a:t>
            </a:r>
            <a:r>
              <a:rPr lang="en-US" sz="1600" dirty="0"/>
              <a:t> in the new </a:t>
            </a:r>
            <a:r>
              <a:rPr lang="en-US" sz="1600" dirty="0" err="1"/>
              <a:t>york</a:t>
            </a:r>
            <a:r>
              <a:rPr lang="en-US" sz="1600" dirty="0"/>
              <a:t>/new jersey estuary. </a:t>
            </a:r>
            <a:r>
              <a:rPr lang="en-US" sz="1600" i="1" dirty="0"/>
              <a:t>Wetlands </a:t>
            </a:r>
            <a:r>
              <a:rPr lang="en-US" sz="1600" dirty="0"/>
              <a:t>, </a:t>
            </a:r>
            <a:r>
              <a:rPr lang="en-US" sz="1600" i="1" dirty="0"/>
              <a:t>24</a:t>
            </a:r>
            <a:r>
              <a:rPr lang="en-US" sz="1600" dirty="0"/>
              <a:t>(2), 414-425.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Puget Sound </a:t>
            </a:r>
            <a:r>
              <a:rPr lang="en-US" sz="1600" dirty="0" err="1"/>
              <a:t>Nearshore</a:t>
            </a:r>
            <a:r>
              <a:rPr lang="en-US" sz="1600" dirty="0"/>
              <a:t> </a:t>
            </a:r>
            <a:r>
              <a:rPr lang="en-US" sz="1600" dirty="0" err="1"/>
              <a:t>Ecosytem</a:t>
            </a:r>
            <a:r>
              <a:rPr lang="en-US" sz="1600" dirty="0"/>
              <a:t> Restoration Project., 2009, Final Geospatial Methodology Used in the PSNERP </a:t>
            </a:r>
            <a:r>
              <a:rPr lang="en-US" sz="1600" dirty="0" err="1"/>
              <a:t>Comphrehensive</a:t>
            </a:r>
            <a:r>
              <a:rPr lang="en-US" sz="1600" dirty="0"/>
              <a:t> Change Analysis of Puget Sound., WA Dept. of Fish and Wildlife, Seattle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r>
              <a:rPr lang="en-US" sz="1600" dirty="0"/>
              <a:t>Shull, S., &amp; </a:t>
            </a:r>
            <a:r>
              <a:rPr lang="en-US" sz="1600" dirty="0" err="1"/>
              <a:t>Bulthuis</a:t>
            </a:r>
            <a:r>
              <a:rPr lang="en-US" sz="1600" dirty="0"/>
              <a:t>, D. A. (2002). A </a:t>
            </a:r>
            <a:r>
              <a:rPr lang="en-US" sz="1600" dirty="0" err="1"/>
              <a:t>metodology</a:t>
            </a:r>
            <a:r>
              <a:rPr lang="en-US" sz="1600" dirty="0"/>
              <a:t> for mapping current and historical coverage of estuarine vegetation with aerial photography and </a:t>
            </a:r>
            <a:r>
              <a:rPr lang="en-US" sz="1600" dirty="0" err="1"/>
              <a:t>arcview</a:t>
            </a:r>
            <a:r>
              <a:rPr lang="en-US" sz="1600" dirty="0"/>
              <a:t>. </a:t>
            </a:r>
            <a:r>
              <a:rPr lang="en-US" sz="1600" i="1" dirty="0"/>
              <a:t>Padilla Bay National Estuarine Research Reserve</a:t>
            </a:r>
            <a:r>
              <a:rPr lang="en-US" sz="1600" dirty="0"/>
              <a:t>, </a:t>
            </a:r>
            <a:r>
              <a:rPr lang="en-US" sz="1600" i="1" dirty="0"/>
              <a:t>Technical Report No. 26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r>
              <a:rPr lang="en-US" sz="1600" dirty="0" err="1"/>
              <a:t>Stellern</a:t>
            </a:r>
            <a:r>
              <a:rPr lang="en-US" sz="1600" dirty="0"/>
              <a:t>, C., 2013, Geomorphic Analysis and Potential Salmon Habitat of the Skokomish River Delta., ENVS-422, WWU.</a:t>
            </a:r>
          </a:p>
        </p:txBody>
      </p:sp>
    </p:spTree>
    <p:extLst>
      <p:ext uri="{BB962C8B-B14F-4D97-AF65-F5344CB8AC3E}">
        <p14:creationId xmlns:p14="http://schemas.microsoft.com/office/powerpoint/2010/main" val="983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439057"/>
            <a:ext cx="8512822" cy="51865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classify marsh area and extent using historical and present day aerials of Port Susan Bay at the Stillaguamish River Delta</a:t>
            </a:r>
          </a:p>
          <a:p>
            <a:r>
              <a:rPr lang="en-US" dirty="0" smtClean="0"/>
              <a:t>Determine channel location in 1947 and 2013 and quantify channel migration </a:t>
            </a:r>
          </a:p>
          <a:p>
            <a:r>
              <a:rPr lang="en-US" dirty="0" smtClean="0"/>
              <a:t>Calculate sinuosity change in channels over time</a:t>
            </a:r>
          </a:p>
          <a:p>
            <a:r>
              <a:rPr lang="en-US" dirty="0" smtClean="0"/>
              <a:t>Detect significant change in coverage from 1947 and 2013</a:t>
            </a:r>
          </a:p>
          <a:p>
            <a:r>
              <a:rPr lang="en-US" dirty="0" smtClean="0"/>
              <a:t>Determine any relationship between channel migration, channel sinuosity, and the erosion or growth of marsh </a:t>
            </a:r>
          </a:p>
          <a:p>
            <a:r>
              <a:rPr lang="en-US" dirty="0" smtClean="0"/>
              <a:t>Determine once and for all if the Stillaguamish river is STILL  A  GUAMISH?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134" y="365126"/>
            <a:ext cx="3783486" cy="1325563"/>
          </a:xfrm>
        </p:spPr>
        <p:txBody>
          <a:bodyPr/>
          <a:lstStyle/>
          <a:p>
            <a:r>
              <a:rPr lang="en-US" dirty="0" smtClean="0"/>
              <a:t>Significance of Estuary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744" y="1825625"/>
            <a:ext cx="3568588" cy="48744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Habitat </a:t>
            </a:r>
          </a:p>
          <a:p>
            <a:endParaRPr lang="en-US" dirty="0" smtClean="0"/>
          </a:p>
          <a:p>
            <a:r>
              <a:rPr lang="en-US" dirty="0" smtClean="0"/>
              <a:t>Water Quality</a:t>
            </a:r>
          </a:p>
          <a:p>
            <a:endParaRPr lang="en-US" dirty="0" smtClean="0"/>
          </a:p>
          <a:p>
            <a:r>
              <a:rPr lang="en-US" dirty="0" smtClean="0"/>
              <a:t>Sea level rise and implications of climate change</a:t>
            </a:r>
          </a:p>
          <a:p>
            <a:endParaRPr lang="en-US" dirty="0" smtClean="0"/>
          </a:p>
          <a:p>
            <a:r>
              <a:rPr lang="en-US" dirty="0"/>
              <a:t>Flood Control of Agricultural Lands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Planning for future restoration projects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31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39" y="146642"/>
            <a:ext cx="4668187" cy="8891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Data:</a:t>
            </a:r>
            <a:br>
              <a:rPr lang="en-US" dirty="0" smtClean="0"/>
            </a:br>
            <a:r>
              <a:rPr lang="en-US" sz="1800" i="1" dirty="0"/>
              <a:t>Sourced from USGS and the Nature Conservancy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800" y="1777360"/>
            <a:ext cx="2943837" cy="4987650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623">
            <a:off x="112337" y="1681700"/>
            <a:ext cx="3066496" cy="51789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36637" y="146642"/>
            <a:ext cx="2718925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Aerial Imagery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1947 USGS Aerials (2) – 1 band image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2013 TNC Aerials (6) – 4 band image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2013 </a:t>
            </a:r>
            <a:r>
              <a:rPr lang="en-US" sz="2400" dirty="0" err="1" smtClean="0"/>
              <a:t>Lidar</a:t>
            </a:r>
            <a:r>
              <a:rPr lang="en-US" sz="2400" dirty="0" smtClean="0"/>
              <a:t> 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Bare Earth and 1</a:t>
            </a:r>
            <a:r>
              <a:rPr lang="en-US" baseline="30000" dirty="0" smtClean="0"/>
              <a:t>st</a:t>
            </a:r>
            <a:r>
              <a:rPr lang="en-US" dirty="0" smtClean="0"/>
              <a:t> Returns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Vector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TNC Study Sites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Marsh Boundary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Marsh Salinity Polygons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other data digitized or otherwise created</a:t>
            </a:r>
          </a:p>
        </p:txBody>
      </p:sp>
    </p:spTree>
    <p:extLst>
      <p:ext uri="{BB962C8B-B14F-4D97-AF65-F5344CB8AC3E}">
        <p14:creationId xmlns:p14="http://schemas.microsoft.com/office/powerpoint/2010/main" val="10789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0326"/>
            <a:ext cx="7886700" cy="76065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Methods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0977"/>
            <a:ext cx="7886700" cy="5035986"/>
          </a:xfrm>
        </p:spPr>
        <p:txBody>
          <a:bodyPr/>
          <a:lstStyle/>
          <a:p>
            <a:r>
              <a:rPr lang="en-US" dirty="0" smtClean="0"/>
              <a:t>Digitized </a:t>
            </a:r>
            <a:r>
              <a:rPr lang="en-US" dirty="0" err="1" smtClean="0"/>
              <a:t>Thalwegs</a:t>
            </a:r>
            <a:r>
              <a:rPr lang="en-US" dirty="0" smtClean="0"/>
              <a:t> for both 1947 and 2013</a:t>
            </a:r>
          </a:p>
          <a:p>
            <a:pPr lvl="1"/>
            <a:r>
              <a:rPr lang="en-US" dirty="0" smtClean="0"/>
              <a:t>Standard digitizing methods at a scale of 1:1500</a:t>
            </a:r>
          </a:p>
          <a:p>
            <a:pPr lvl="1"/>
            <a:r>
              <a:rPr lang="en-US" dirty="0" err="1" smtClean="0"/>
              <a:t>Thalwegs</a:t>
            </a:r>
            <a:r>
              <a:rPr lang="en-US" dirty="0" smtClean="0"/>
              <a:t> determined by combination of elevation data, location of deepest, darkest, bluest, portion of the channel and basic assumptions based on standard hydrological processes.</a:t>
            </a:r>
          </a:p>
          <a:p>
            <a:pPr lvl="1"/>
            <a:r>
              <a:rPr lang="en-US" dirty="0" smtClean="0"/>
              <a:t>After completion of </a:t>
            </a:r>
            <a:r>
              <a:rPr lang="en-US" dirty="0" err="1" smtClean="0"/>
              <a:t>thalweg</a:t>
            </a:r>
            <a:r>
              <a:rPr lang="en-US" dirty="0" smtClean="0"/>
              <a:t> digitization, 6 major </a:t>
            </a:r>
            <a:r>
              <a:rPr lang="en-US" dirty="0" err="1" smtClean="0"/>
              <a:t>thalwegs</a:t>
            </a:r>
            <a:r>
              <a:rPr lang="en-US" dirty="0"/>
              <a:t> </a:t>
            </a:r>
            <a:r>
              <a:rPr lang="en-US" dirty="0" smtClean="0"/>
              <a:t>were selected out based on priority flow and corresponding flows in both years.</a:t>
            </a:r>
          </a:p>
          <a:p>
            <a:pPr lvl="1"/>
            <a:r>
              <a:rPr lang="en-US" dirty="0" err="1" smtClean="0"/>
              <a:t>Thalwegs</a:t>
            </a:r>
            <a:r>
              <a:rPr lang="en-US" dirty="0" smtClean="0"/>
              <a:t> </a:t>
            </a:r>
            <a:r>
              <a:rPr lang="en-US" dirty="0" err="1" smtClean="0"/>
              <a:t>planarized</a:t>
            </a:r>
            <a:r>
              <a:rPr lang="en-US" dirty="0" smtClean="0"/>
              <a:t>, and dissolved based on Channel ID</a:t>
            </a:r>
          </a:p>
          <a:p>
            <a:pPr lvl="1"/>
            <a:r>
              <a:rPr lang="en-US" dirty="0" smtClean="0"/>
              <a:t>Sample points placed every 200 meters</a:t>
            </a:r>
          </a:p>
          <a:p>
            <a:pPr lvl="1"/>
            <a:r>
              <a:rPr lang="en-US" dirty="0" smtClean="0"/>
              <a:t>Distance calculated between stream channels and averaged using point distance tool.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884" y="-2195195"/>
            <a:ext cx="247719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5964"/>
            <a:ext cx="7886700" cy="52209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Isodata</a:t>
            </a:r>
            <a:r>
              <a:rPr lang="en-US" dirty="0" smtClean="0"/>
              <a:t> Unsupervised Classification for the 1947 and 2013 images</a:t>
            </a:r>
          </a:p>
          <a:p>
            <a:pPr lvl="1"/>
            <a:r>
              <a:rPr lang="en-US" dirty="0" smtClean="0"/>
              <a:t>10 iterations, 5% Threshold, 5-50 classes</a:t>
            </a:r>
          </a:p>
          <a:p>
            <a:pPr lvl="2"/>
            <a:r>
              <a:rPr lang="en-US" dirty="0" smtClean="0"/>
              <a:t>Output of 50 Spectral Classes for 2013 image</a:t>
            </a:r>
          </a:p>
          <a:p>
            <a:pPr lvl="2"/>
            <a:r>
              <a:rPr lang="en-US" dirty="0" smtClean="0"/>
              <a:t>Output of 36 Spectral Classes for 1947 image</a:t>
            </a:r>
          </a:p>
          <a:p>
            <a:r>
              <a:rPr lang="en-US" dirty="0" smtClean="0"/>
              <a:t>Assigned spectral classes to one of 5 of the following classes through use of true color and IR images (2013 only for IR)</a:t>
            </a:r>
          </a:p>
          <a:p>
            <a:pPr lvl="1"/>
            <a:r>
              <a:rPr lang="en-US" dirty="0" smtClean="0"/>
              <a:t>Channel or Water</a:t>
            </a:r>
          </a:p>
          <a:p>
            <a:pPr lvl="1"/>
            <a:r>
              <a:rPr lang="en-US" dirty="0" err="1" smtClean="0"/>
              <a:t>Euryhaline</a:t>
            </a:r>
            <a:r>
              <a:rPr lang="en-US" dirty="0" smtClean="0"/>
              <a:t> </a:t>
            </a:r>
            <a:r>
              <a:rPr lang="en-US" dirty="0" err="1" smtClean="0"/>
              <a:t>Unvegetated</a:t>
            </a:r>
            <a:r>
              <a:rPr lang="en-US" dirty="0" smtClean="0"/>
              <a:t> or Tide Flat</a:t>
            </a:r>
          </a:p>
          <a:p>
            <a:pPr lvl="1"/>
            <a:r>
              <a:rPr lang="en-US" dirty="0" smtClean="0"/>
              <a:t>Estuarine Mixed Vegetated – Low Marsh </a:t>
            </a:r>
          </a:p>
          <a:p>
            <a:pPr lvl="1"/>
            <a:r>
              <a:rPr lang="en-US" dirty="0" smtClean="0"/>
              <a:t>Estuarine Mixed Vegetated – High Marsh </a:t>
            </a:r>
          </a:p>
          <a:p>
            <a:pPr lvl="2"/>
            <a:r>
              <a:rPr lang="en-US" dirty="0" smtClean="0"/>
              <a:t>Break between high and low marsh determined through the use of a Mean Higher High Water line at 2.7703 meters and debris line</a:t>
            </a:r>
          </a:p>
          <a:p>
            <a:pPr lvl="1"/>
            <a:r>
              <a:rPr lang="en-US" dirty="0" smtClean="0"/>
              <a:t>Deciduous Vegetation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40816" y="98449"/>
            <a:ext cx="4662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+mj-lt"/>
              </a:rPr>
              <a:t>Methods Continued…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62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21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Improving Accuracy of Classifications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7229"/>
            <a:ext cx="7886700" cy="518973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 series of conditional tools were used to change inaccurate classes based of elevation data         (2013 image only)</a:t>
            </a:r>
          </a:p>
          <a:p>
            <a:endParaRPr lang="en-US" dirty="0" smtClean="0"/>
          </a:p>
          <a:p>
            <a:r>
              <a:rPr lang="en-US" dirty="0" smtClean="0"/>
              <a:t>After raster to polygon transformation </a:t>
            </a:r>
          </a:p>
          <a:p>
            <a:pPr lvl="1"/>
            <a:r>
              <a:rPr lang="en-US" dirty="0" smtClean="0"/>
              <a:t>Digitizing marsh lands (scale of 1:2000) and performing a multiple unions </a:t>
            </a:r>
          </a:p>
          <a:p>
            <a:pPr lvl="1"/>
            <a:r>
              <a:rPr lang="en-US" dirty="0" smtClean="0"/>
              <a:t>Editing techniques to correct misclassified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441" y="300391"/>
            <a:ext cx="5884025" cy="6463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More Methods…….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5253"/>
            <a:ext cx="7886700" cy="501171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Calculated percentage of marsh area change over time</a:t>
            </a:r>
          </a:p>
          <a:p>
            <a:r>
              <a:rPr lang="en-US" dirty="0"/>
              <a:t>Creation of </a:t>
            </a:r>
            <a:r>
              <a:rPr lang="en-US" dirty="0" err="1"/>
              <a:t>Theissen</a:t>
            </a:r>
            <a:r>
              <a:rPr lang="en-US" dirty="0"/>
              <a:t> Polygons for each channel Zone</a:t>
            </a:r>
          </a:p>
          <a:p>
            <a:pPr lvl="1"/>
            <a:r>
              <a:rPr lang="en-US" dirty="0"/>
              <a:t>Based off of sample points and then dissolved by channel </a:t>
            </a:r>
            <a:r>
              <a:rPr lang="en-US" dirty="0" smtClean="0"/>
              <a:t>ID </a:t>
            </a:r>
          </a:p>
          <a:p>
            <a:r>
              <a:rPr lang="en-US" dirty="0" smtClean="0"/>
              <a:t>Calculated sinuosity and change in sinuosity </a:t>
            </a:r>
          </a:p>
          <a:p>
            <a:pPr lvl="1"/>
            <a:r>
              <a:rPr lang="en-US" dirty="0" smtClean="0"/>
              <a:t>Length of channel / Euclidean distance from beginning to end of stream channel</a:t>
            </a:r>
          </a:p>
          <a:p>
            <a:r>
              <a:rPr lang="en-US" dirty="0" smtClean="0"/>
              <a:t>Created change </a:t>
            </a:r>
            <a:r>
              <a:rPr lang="en-US" dirty="0"/>
              <a:t>d</a:t>
            </a:r>
            <a:r>
              <a:rPr lang="en-US" dirty="0" smtClean="0"/>
              <a:t>etection map using raster calculator</a:t>
            </a:r>
          </a:p>
          <a:p>
            <a:r>
              <a:rPr lang="en-US" dirty="0" smtClean="0"/>
              <a:t>Cross referenced average channel migration distance to change in marsh area</a:t>
            </a:r>
          </a:p>
          <a:p>
            <a:r>
              <a:rPr lang="en-US" dirty="0" smtClean="0"/>
              <a:t>Cross referenced change in sinuosity with change in marsh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3738"/>
            <a:ext cx="2826649" cy="52355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Largest Channel Migration occurred in Channel B and also coincided with the most dramatic loss of water</a:t>
            </a:r>
          </a:p>
          <a:p>
            <a:r>
              <a:rPr lang="en-US" dirty="0" smtClean="0"/>
              <a:t>Greatest Changes in sinuosity occurred in channels that experienced dramatic shifts in volume of flow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2195470" cy="921508"/>
          </a:xfrm>
        </p:spPr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01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</TotalTime>
  <Words>807</Words>
  <Application>Microsoft Office PowerPoint</Application>
  <PresentationFormat>On-screen Show (4:3)</PresentationFormat>
  <Paragraphs>111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Port Susan Bay: A Change Analysis</vt:lpstr>
      <vt:lpstr>Goals:</vt:lpstr>
      <vt:lpstr>Significance of Estuary Analysis</vt:lpstr>
      <vt:lpstr>Data: Sourced from USGS and the Nature Conservancy</vt:lpstr>
      <vt:lpstr>Methods</vt:lpstr>
      <vt:lpstr>PowerPoint Presentation</vt:lpstr>
      <vt:lpstr>Improving Accuracy of Classifications</vt:lpstr>
      <vt:lpstr>More Methods…….</vt:lpstr>
      <vt:lpstr>Results </vt:lpstr>
      <vt:lpstr>PowerPoint Presentation</vt:lpstr>
      <vt:lpstr>PowerPoint Presentation</vt:lpstr>
      <vt:lpstr>Results Continued</vt:lpstr>
      <vt:lpstr>PowerPoint Presentation</vt:lpstr>
      <vt:lpstr>Discussion and Further Analysis</vt:lpstr>
      <vt:lpstr>Further Analysis and Conclusion</vt:lpstr>
      <vt:lpstr>Literature Cited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Stillaguamish River Delta:</dc:title>
  <dc:creator>Test Hux Two</dc:creator>
  <cp:lastModifiedBy>James McArdle</cp:lastModifiedBy>
  <cp:revision>46</cp:revision>
  <dcterms:created xsi:type="dcterms:W3CDTF">2014-03-12T19:51:48Z</dcterms:created>
  <dcterms:modified xsi:type="dcterms:W3CDTF">2014-06-03T20:56:47Z</dcterms:modified>
</cp:coreProperties>
</file>